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Archivo Black" charset="1" panose="020B0A03020202020B04"/>
      <p:regular r:id="rId18"/>
    </p:embeddedFont>
    <p:embeddedFont>
      <p:font typeface="Arial Unicode Bold" charset="1" panose="020B0704020202020204"/>
      <p:regular r:id="rId19"/>
    </p:embeddedFont>
    <p:embeddedFont>
      <p:font typeface="Arial Unicode" charset="1" panose="020B06040202020202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1.jpeg" Type="http://schemas.openxmlformats.org/officeDocument/2006/relationships/image"/><Relationship Id="rId4" Target="../media/image12.jpeg" Type="http://schemas.openxmlformats.org/officeDocument/2006/relationships/image"/><Relationship Id="rId5" Target="../media/image13.jpe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849424" y="-5572151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8" y="0"/>
                </a:lnTo>
                <a:lnTo>
                  <a:pt x="12055108" y="21431302"/>
                </a:lnTo>
                <a:lnTo>
                  <a:pt x="0" y="21431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884054"/>
            <a:ext cx="3987826" cy="2182428"/>
          </a:xfrm>
          <a:custGeom>
            <a:avLst/>
            <a:gdLst/>
            <a:ahLst/>
            <a:cxnLst/>
            <a:rect r="r" b="b" t="t" l="l"/>
            <a:pathLst>
              <a:path h="2182428" w="3987826">
                <a:moveTo>
                  <a:pt x="0" y="0"/>
                </a:moveTo>
                <a:lnTo>
                  <a:pt x="3987826" y="0"/>
                </a:lnTo>
                <a:lnTo>
                  <a:pt x="3987826" y="2182429"/>
                </a:lnTo>
                <a:lnTo>
                  <a:pt x="0" y="2182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6768195" y="8324568"/>
            <a:ext cx="924037" cy="2619692"/>
          </a:xfrm>
          <a:custGeom>
            <a:avLst/>
            <a:gdLst/>
            <a:ahLst/>
            <a:cxnLst/>
            <a:rect r="r" b="b" t="t" l="l"/>
            <a:pathLst>
              <a:path h="2619692" w="924037">
                <a:moveTo>
                  <a:pt x="0" y="0"/>
                </a:moveTo>
                <a:lnTo>
                  <a:pt x="924037" y="0"/>
                </a:lnTo>
                <a:lnTo>
                  <a:pt x="924037" y="2619692"/>
                </a:lnTo>
                <a:lnTo>
                  <a:pt x="0" y="26196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587786"/>
            <a:ext cx="12403027" cy="707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99"/>
              </a:lnSpc>
            </a:pPr>
            <a:r>
              <a:rPr lang="en-US" sz="8773" spc="-482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O IMPACTO DA INTELIGÊNCIA ARTIFICIAL NOS EMPREGOS: O PAPEL DA AGLOMERAÇÃO VIRTUAL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845344" y="9382413"/>
            <a:ext cx="6336364" cy="532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53"/>
              </a:lnSpc>
            </a:pPr>
            <a:r>
              <a:rPr lang="en-US" b="true" sz="3685" spc="151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Aluno:</a:t>
            </a:r>
            <a:r>
              <a:rPr lang="en-US" sz="3685" spc="151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 Ramon Lopes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230854" y="8658926"/>
            <a:ext cx="4590267" cy="2512128"/>
          </a:xfrm>
          <a:custGeom>
            <a:avLst/>
            <a:gdLst/>
            <a:ahLst/>
            <a:cxnLst/>
            <a:rect r="r" b="b" t="t" l="l"/>
            <a:pathLst>
              <a:path h="2512128" w="4590267">
                <a:moveTo>
                  <a:pt x="0" y="0"/>
                </a:moveTo>
                <a:lnTo>
                  <a:pt x="4590267" y="0"/>
                </a:lnTo>
                <a:lnTo>
                  <a:pt x="4590267" y="2512128"/>
                </a:lnTo>
                <a:lnTo>
                  <a:pt x="0" y="2512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3849424" y="-5572151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8" y="0"/>
                </a:lnTo>
                <a:lnTo>
                  <a:pt x="12055108" y="21431302"/>
                </a:lnTo>
                <a:lnTo>
                  <a:pt x="0" y="21431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15909" y="2520366"/>
            <a:ext cx="4445899" cy="108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79148" indent="-489574" lvl="1">
              <a:lnSpc>
                <a:spcPts val="4172"/>
              </a:lnSpc>
              <a:buFont typeface="Arial"/>
              <a:buChar char="•"/>
            </a:pPr>
            <a:r>
              <a:rPr lang="en-US" b="true" sz="4535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Resumo:</a:t>
            </a:r>
          </a:p>
          <a:p>
            <a:pPr algn="ctr" marL="0" indent="0" lvl="0">
              <a:lnSpc>
                <a:spcPts val="4172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315909" y="3696050"/>
            <a:ext cx="5405474" cy="4518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15538" indent="-307769" lvl="1">
              <a:lnSpc>
                <a:spcPts val="3991"/>
              </a:lnSpc>
              <a:spcBef>
                <a:spcPct val="0"/>
              </a:spcBef>
              <a:buFont typeface="Arial"/>
              <a:buChar char="•"/>
            </a:pPr>
            <a:r>
              <a:rPr lang="en-US" sz="2851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IA favorece </a:t>
            </a:r>
            <a:r>
              <a:rPr lang="en-US" sz="2851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o cresci</a:t>
            </a:r>
            <a:r>
              <a:rPr lang="en-US" sz="2851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mento</a:t>
            </a:r>
            <a:r>
              <a:rPr lang="en-US" sz="2851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 de empregos na China</a:t>
            </a:r>
          </a:p>
          <a:p>
            <a:pPr algn="ctr" marL="615538" indent="-307769" lvl="1">
              <a:lnSpc>
                <a:spcPts val="3991"/>
              </a:lnSpc>
              <a:spcBef>
                <a:spcPct val="0"/>
              </a:spcBef>
              <a:buFont typeface="Arial"/>
              <a:buChar char="•"/>
            </a:pPr>
            <a:r>
              <a:rPr lang="en-US" sz="2851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Aglomeração virtual como canal importante</a:t>
            </a:r>
          </a:p>
          <a:p>
            <a:pPr algn="ctr" marL="615538" indent="-307769" lvl="1">
              <a:lnSpc>
                <a:spcPts val="3991"/>
              </a:lnSpc>
              <a:spcBef>
                <a:spcPct val="0"/>
              </a:spcBef>
              <a:buFont typeface="Arial"/>
              <a:buChar char="•"/>
            </a:pPr>
            <a:r>
              <a:rPr lang="en-US" sz="2851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Necessário o fortalecimento de políticas sociais e priorizar  a formação de capital humano qualificado</a:t>
            </a:r>
          </a:p>
          <a:p>
            <a:pPr algn="ctr" marL="0" indent="0" lvl="0">
              <a:lnSpc>
                <a:spcPts val="3991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13018"/>
            <a:ext cx="10300792" cy="113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3"/>
              </a:lnSpc>
              <a:spcBef>
                <a:spcPct val="0"/>
              </a:spcBef>
            </a:pPr>
            <a:r>
              <a:rPr lang="en-US" sz="8153" spc="-44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Conclusões: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2520366"/>
            <a:ext cx="4445899" cy="108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79148" indent="-489574" lvl="1">
              <a:lnSpc>
                <a:spcPts val="4172"/>
              </a:lnSpc>
              <a:buFont typeface="Arial"/>
              <a:buChar char="•"/>
            </a:pPr>
            <a:r>
              <a:rPr lang="en-US" b="true" sz="4535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Limitações:</a:t>
            </a:r>
          </a:p>
          <a:p>
            <a:pPr algn="ctr" marL="0" indent="0" lvl="0">
              <a:lnSpc>
                <a:spcPts val="4172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833369" y="3696050"/>
            <a:ext cx="5929944" cy="1489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15538" indent="-307769" lvl="1">
              <a:lnSpc>
                <a:spcPts val="3991"/>
              </a:lnSpc>
              <a:spcBef>
                <a:spcPct val="0"/>
              </a:spcBef>
              <a:buFont typeface="Arial"/>
              <a:buChar char="•"/>
            </a:pPr>
            <a:r>
              <a:rPr lang="en-US" sz="2851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Dad</a:t>
            </a:r>
            <a:r>
              <a:rPr lang="en-US" sz="2851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os macroeconômicos, estabelecimento de causalidade</a:t>
            </a:r>
          </a:p>
          <a:p>
            <a:pPr algn="ctr" marL="0" indent="0" lvl="0">
              <a:lnSpc>
                <a:spcPts val="3991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5952496"/>
            <a:ext cx="5242314" cy="108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79148" indent="-489574" lvl="1">
              <a:lnSpc>
                <a:spcPts val="4172"/>
              </a:lnSpc>
              <a:buFont typeface="Arial"/>
              <a:buChar char="•"/>
            </a:pPr>
            <a:r>
              <a:rPr lang="en-US" b="true" sz="4535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Perspectivas:</a:t>
            </a:r>
          </a:p>
          <a:p>
            <a:pPr algn="ctr" marL="0" indent="0" lvl="0">
              <a:lnSpc>
                <a:spcPts val="4172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833369" y="7132943"/>
            <a:ext cx="5929944" cy="1994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15538" indent="-307769" lvl="1">
              <a:lnSpc>
                <a:spcPts val="3991"/>
              </a:lnSpc>
              <a:spcBef>
                <a:spcPct val="0"/>
              </a:spcBef>
              <a:buFont typeface="Arial"/>
              <a:buChar char="•"/>
            </a:pPr>
            <a:r>
              <a:rPr lang="en-US" sz="2851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Pesquisas futuras com dad</a:t>
            </a:r>
            <a:r>
              <a:rPr lang="en-US" sz="2851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os micro e comparativos internacionais</a:t>
            </a:r>
          </a:p>
          <a:p>
            <a:pPr algn="ctr" marL="0" indent="0" lvl="0">
              <a:lnSpc>
                <a:spcPts val="3991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med">
    <p:cover dir="d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11" r="0" b="-146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4241992" y="-5572151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7" y="0"/>
                </a:lnTo>
                <a:lnTo>
                  <a:pt x="12055107" y="21431302"/>
                </a:lnTo>
                <a:lnTo>
                  <a:pt x="0" y="21431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038165"/>
            <a:ext cx="10040331" cy="617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628"/>
              </a:lnSpc>
              <a:spcBef>
                <a:spcPct val="0"/>
              </a:spcBef>
            </a:pPr>
            <a:r>
              <a:rPr lang="en-US" sz="4207" strike="noStrike" u="none">
                <a:solidFill>
                  <a:srgbClr val="E9E9E9"/>
                </a:solidFill>
                <a:latin typeface="Archivo Black"/>
                <a:ea typeface="Archivo Black"/>
                <a:cs typeface="Archivo Black"/>
                <a:sym typeface="Archivo Black"/>
              </a:rPr>
              <a:t>PESQUISAS BIBLIOGRÁFICAS: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848737" y="1330516"/>
            <a:ext cx="8590527" cy="1255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40"/>
              </a:lnSpc>
              <a:spcBef>
                <a:spcPct val="0"/>
              </a:spcBef>
            </a:pPr>
            <a:r>
              <a:rPr lang="en-US" sz="9000" spc="-495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Referências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105400"/>
            <a:ext cx="14203302" cy="2504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9"/>
              </a:lnSpc>
            </a:pPr>
            <a:r>
              <a:rPr lang="en-US" sz="3815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Shen, Y., Zhang, X.</a:t>
            </a:r>
            <a:r>
              <a:rPr lang="en-US" sz="3815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The impact of artificial intelligence on employment: the role of virtual agglomeration.</a:t>
            </a:r>
            <a:r>
              <a:rPr lang="en-US" sz="3815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Humanit</a:t>
            </a:r>
            <a:r>
              <a:rPr lang="en-US" sz="3815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3815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Soc Sci Commun 11, 122 (</a:t>
            </a:r>
            <a:r>
              <a:rPr lang="en-US" sz="3815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2024</a:t>
            </a:r>
            <a:r>
              <a:rPr lang="en-US" sz="3815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)</a:t>
            </a:r>
            <a:r>
              <a:rPr lang="en-US" sz="3815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  <a:r>
              <a:rPr lang="en-US" sz="3815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https://doi.org/10.1057/s41599-024-02647-9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1420191" y="560852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2" y="0"/>
                </a:lnTo>
                <a:lnTo>
                  <a:pt x="4897782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810409" y="8185158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2" y="0"/>
                </a:lnTo>
                <a:lnTo>
                  <a:pt x="4897782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cover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11" r="0" b="-146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4241992" y="-5572151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7" y="0"/>
                </a:lnTo>
                <a:lnTo>
                  <a:pt x="12055107" y="21431302"/>
                </a:lnTo>
                <a:lnTo>
                  <a:pt x="0" y="21431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48737" y="3968115"/>
            <a:ext cx="8590527" cy="2465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40"/>
              </a:lnSpc>
              <a:spcBef>
                <a:spcPct val="0"/>
              </a:spcBef>
            </a:pPr>
            <a:r>
              <a:rPr lang="en-US" sz="9000" spc="-495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Obrigado pela atenção!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420191" y="560852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2" y="0"/>
                </a:lnTo>
                <a:lnTo>
                  <a:pt x="4897782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10409" y="8185158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2" y="0"/>
                </a:lnTo>
                <a:lnTo>
                  <a:pt x="4897782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09966" y="1984085"/>
            <a:ext cx="11598536" cy="2508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4884" indent="-387442" lvl="1">
              <a:lnSpc>
                <a:spcPts val="5024"/>
              </a:lnSpc>
              <a:buFont typeface="Arial"/>
              <a:buChar char="•"/>
            </a:pPr>
            <a:r>
              <a:rPr lang="en-US" sz="358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Papel crescente de IA, robótica e transformação digital no mercado de trabalho, em especial nos países em desenvolvimento, como a China.</a:t>
            </a:r>
          </a:p>
          <a:p>
            <a:pPr algn="just" marL="0" indent="0" lvl="0">
              <a:lnSpc>
                <a:spcPts val="5024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0474735" y="222711"/>
            <a:ext cx="7539781" cy="1389071"/>
            <a:chOff x="0" y="0"/>
            <a:chExt cx="2216870" cy="40841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16870" cy="408419"/>
            </a:xfrm>
            <a:custGeom>
              <a:avLst/>
              <a:gdLst/>
              <a:ahLst/>
              <a:cxnLst/>
              <a:rect r="r" b="b" t="t" l="l"/>
              <a:pathLst>
                <a:path h="408419" w="2216870">
                  <a:moveTo>
                    <a:pt x="0" y="0"/>
                  </a:moveTo>
                  <a:lnTo>
                    <a:pt x="2216870" y="0"/>
                  </a:lnTo>
                  <a:lnTo>
                    <a:pt x="2216870" y="408419"/>
                  </a:lnTo>
                  <a:lnTo>
                    <a:pt x="0" y="408419"/>
                  </a:lnTo>
                  <a:close/>
                </a:path>
              </a:pathLst>
            </a:custGeom>
            <a:solidFill>
              <a:srgbClr val="74BDC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9525"/>
              <a:ext cx="2216870" cy="3988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5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1449337" y="401564"/>
            <a:ext cx="7248887" cy="113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3"/>
              </a:lnSpc>
              <a:spcBef>
                <a:spcPct val="0"/>
              </a:spcBef>
            </a:pPr>
            <a:r>
              <a:rPr lang="en-US" sz="8153" spc="-448" strike="noStrike" u="non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Introdução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349700" y="-1651722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48213" y="4602179"/>
            <a:ext cx="11560289" cy="2508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4884" indent="-387442" lvl="1">
              <a:lnSpc>
                <a:spcPts val="5024"/>
              </a:lnSpc>
              <a:buFont typeface="Arial"/>
              <a:buChar char="•"/>
            </a:pPr>
            <a:r>
              <a:rPr lang="en-US" sz="358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O desenvolvimento tecnológico está mudando a dinâmica do emprego, criando novas ocupações e formas de trabalho.</a:t>
            </a:r>
          </a:p>
          <a:p>
            <a:pPr algn="just" marL="0" indent="0" lvl="0">
              <a:lnSpc>
                <a:spcPts val="5024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409966" y="7220273"/>
            <a:ext cx="11598536" cy="1882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6907" indent="-388454" lvl="1">
              <a:lnSpc>
                <a:spcPts val="5037"/>
              </a:lnSpc>
              <a:buFont typeface="Arial"/>
              <a:buChar char="•"/>
            </a:pPr>
            <a:r>
              <a:rPr lang="en-US" sz="3598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O trabalho enfatiza a necessidade de analisar empiricamente o impacto da IA na força de trabalho Chinesa, e seus efeitos.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4076621" y="-2272236"/>
            <a:ext cx="2707217" cy="6601871"/>
            <a:chOff x="0" y="0"/>
            <a:chExt cx="795984" cy="19411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95984" cy="1941103"/>
            </a:xfrm>
            <a:custGeom>
              <a:avLst/>
              <a:gdLst/>
              <a:ahLst/>
              <a:cxnLst/>
              <a:rect r="r" b="b" t="t" l="l"/>
              <a:pathLst>
                <a:path h="1941103" w="795984">
                  <a:moveTo>
                    <a:pt x="0" y="0"/>
                  </a:moveTo>
                  <a:lnTo>
                    <a:pt x="795984" y="0"/>
                  </a:lnTo>
                  <a:lnTo>
                    <a:pt x="795984" y="1941103"/>
                  </a:lnTo>
                  <a:lnTo>
                    <a:pt x="0" y="194110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795984" cy="19315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8946789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12353" y="0"/>
            <a:ext cx="4375647" cy="2394672"/>
          </a:xfrm>
          <a:custGeom>
            <a:avLst/>
            <a:gdLst/>
            <a:ahLst/>
            <a:cxnLst/>
            <a:rect r="r" b="b" t="t" l="l"/>
            <a:pathLst>
              <a:path h="2394672" w="4375647">
                <a:moveTo>
                  <a:pt x="0" y="0"/>
                </a:moveTo>
                <a:lnTo>
                  <a:pt x="4375647" y="0"/>
                </a:lnTo>
                <a:lnTo>
                  <a:pt x="4375647" y="2394672"/>
                </a:lnTo>
                <a:lnTo>
                  <a:pt x="0" y="23946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5478253"/>
            <a:ext cx="7690263" cy="3780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9415" indent="-329708" lvl="1">
              <a:lnSpc>
                <a:spcPts val="4275"/>
              </a:lnSpc>
              <a:spcBef>
                <a:spcPct val="0"/>
              </a:spcBef>
              <a:buFont typeface="Arial"/>
              <a:buChar char="•"/>
            </a:pPr>
            <a:r>
              <a:rPr lang="en-US" sz="3054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P</a:t>
            </a:r>
            <a:r>
              <a:rPr lang="en-US" sz="3054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essimista: substituição total por máquinas</a:t>
            </a:r>
          </a:p>
          <a:p>
            <a:pPr algn="just" marL="659415" indent="-329708" lvl="1">
              <a:lnSpc>
                <a:spcPts val="4275"/>
              </a:lnSpc>
              <a:spcBef>
                <a:spcPct val="0"/>
              </a:spcBef>
              <a:buFont typeface="Arial"/>
              <a:buChar char="•"/>
            </a:pPr>
            <a:r>
              <a:rPr lang="en-US" sz="3054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Negativa: aumento da desigualdade e desemprego estrutural</a:t>
            </a:r>
          </a:p>
          <a:p>
            <a:pPr algn="just" marL="659415" indent="-329708" lvl="1">
              <a:lnSpc>
                <a:spcPts val="4275"/>
              </a:lnSpc>
              <a:spcBef>
                <a:spcPct val="0"/>
              </a:spcBef>
              <a:buFont typeface="Arial"/>
              <a:buChar char="•"/>
            </a:pPr>
            <a:r>
              <a:rPr lang="en-US" sz="3054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Neutra: efeitos mistos, depende de contextos</a:t>
            </a:r>
          </a:p>
          <a:p>
            <a:pPr algn="just" marL="0" indent="0" lvl="0">
              <a:lnSpc>
                <a:spcPts val="4275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7778251" y="104775"/>
            <a:ext cx="8115300" cy="3328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3"/>
              </a:lnSpc>
            </a:pPr>
            <a:r>
              <a:rPr lang="en-US" sz="8153" spc="-44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Revisão de Literatura</a:t>
            </a:r>
          </a:p>
          <a:p>
            <a:pPr algn="l" marL="0" indent="0" lvl="0">
              <a:lnSpc>
                <a:spcPts val="8643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466504" y="3489945"/>
            <a:ext cx="1124391" cy="654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56"/>
              </a:lnSpc>
              <a:spcBef>
                <a:spcPct val="0"/>
              </a:spcBef>
            </a:pPr>
            <a:r>
              <a:rPr lang="en-US" sz="4675" spc="-25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2701" y="2570038"/>
            <a:ext cx="5507559" cy="2834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52299" indent="-476149" lvl="1">
              <a:lnSpc>
                <a:spcPts val="4499"/>
              </a:lnSpc>
              <a:buFont typeface="Arial"/>
              <a:buChar char="•"/>
            </a:pPr>
            <a:r>
              <a:rPr lang="en-US" b="true" sz="4410" spc="-24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Perspectivas sobre inovação tecnológica e emprego:</a:t>
            </a:r>
          </a:p>
          <a:p>
            <a:pPr algn="l" marL="0" indent="0" lvl="0">
              <a:lnSpc>
                <a:spcPts val="44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079642" y="5347394"/>
            <a:ext cx="7665422" cy="3237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59415" indent="-329708" lvl="1">
              <a:lnSpc>
                <a:spcPts val="4275"/>
              </a:lnSpc>
              <a:spcBef>
                <a:spcPct val="0"/>
              </a:spcBef>
              <a:buFont typeface="Arial"/>
              <a:buChar char="•"/>
            </a:pPr>
            <a:r>
              <a:rPr lang="en-US" sz="3054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Controvérsia sobre se a automação realmente elimina empregos, ou estimula a geração de novos empregos.</a:t>
            </a:r>
          </a:p>
          <a:p>
            <a:pPr algn="ctr" marL="659415" indent="-329708" lvl="1">
              <a:lnSpc>
                <a:spcPts val="4275"/>
              </a:lnSpc>
              <a:spcBef>
                <a:spcPct val="0"/>
              </a:spcBef>
              <a:buFont typeface="Arial"/>
              <a:buChar char="•"/>
            </a:pPr>
            <a:r>
              <a:rPr lang="en-US" sz="3054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Mecanismos de difusão tecnológica: aglomeração virtual</a:t>
            </a:r>
          </a:p>
          <a:p>
            <a:pPr algn="ctr" marL="0" indent="0" lvl="0">
              <a:lnSpc>
                <a:spcPts val="4275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823796" y="3650526"/>
            <a:ext cx="1124391" cy="654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56"/>
              </a:lnSpc>
              <a:spcBef>
                <a:spcPct val="0"/>
              </a:spcBef>
            </a:pPr>
            <a:r>
              <a:rPr lang="en-US" sz="4675" spc="-257" strike="noStrike" u="non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592617" y="3608235"/>
            <a:ext cx="5507559" cy="1148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52299" indent="-476149" lvl="1">
              <a:lnSpc>
                <a:spcPts val="4499"/>
              </a:lnSpc>
              <a:buFont typeface="Arial"/>
              <a:buChar char="•"/>
            </a:pPr>
            <a:r>
              <a:rPr lang="en-US" b="true" sz="4410" spc="-24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Lacunas:</a:t>
            </a:r>
          </a:p>
          <a:p>
            <a:pPr algn="l" marL="0" indent="0" lvl="0">
              <a:lnSpc>
                <a:spcPts val="4499"/>
              </a:lnSpc>
            </a:pPr>
          </a:p>
        </p:txBody>
      </p:sp>
    </p:spTree>
  </p:cSld>
  <p:clrMapOvr>
    <a:masterClrMapping/>
  </p:clrMapOvr>
  <p:transition spd="med">
    <p:cover dir="d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3849424" y="-5572151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8" y="0"/>
                </a:lnTo>
                <a:lnTo>
                  <a:pt x="12055108" y="21431302"/>
                </a:lnTo>
                <a:lnTo>
                  <a:pt x="0" y="21431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218842" y="4743693"/>
            <a:ext cx="4445899" cy="2132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79148" indent="-489574" lvl="1">
              <a:lnSpc>
                <a:spcPts val="4172"/>
              </a:lnSpc>
              <a:buFont typeface="Arial"/>
              <a:buChar char="•"/>
            </a:pPr>
            <a:r>
              <a:rPr lang="en-US" b="true" sz="4535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Mecanismos de impacto da IA:</a:t>
            </a:r>
          </a:p>
          <a:p>
            <a:pPr algn="ctr" marL="0" indent="0" lvl="0">
              <a:lnSpc>
                <a:spcPts val="4172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3218842" y="6506554"/>
            <a:ext cx="4874531" cy="3508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15538" indent="-307769" lvl="1">
              <a:lnSpc>
                <a:spcPts val="3991"/>
              </a:lnSpc>
              <a:spcBef>
                <a:spcPct val="0"/>
              </a:spcBef>
              <a:buFont typeface="Arial"/>
              <a:buChar char="•"/>
            </a:pPr>
            <a:r>
              <a:rPr lang="en-US" sz="2851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Aument</a:t>
            </a:r>
            <a:r>
              <a:rPr lang="en-US" sz="2851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o de produtividade</a:t>
            </a:r>
          </a:p>
          <a:p>
            <a:pPr algn="ctr" marL="615538" indent="-307769" lvl="1">
              <a:lnSpc>
                <a:spcPts val="3991"/>
              </a:lnSpc>
              <a:spcBef>
                <a:spcPct val="0"/>
              </a:spcBef>
              <a:buFont typeface="Arial"/>
              <a:buChar char="•"/>
            </a:pPr>
            <a:r>
              <a:rPr lang="en-US" sz="2851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Aprofundamento</a:t>
            </a:r>
            <a:r>
              <a:rPr lang="en-US" sz="2851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 de capital e divisão do trabalho</a:t>
            </a:r>
          </a:p>
          <a:p>
            <a:pPr algn="ctr" marL="615538" indent="-307769" lvl="1">
              <a:lnSpc>
                <a:spcPts val="3991"/>
              </a:lnSpc>
              <a:spcBef>
                <a:spcPct val="0"/>
              </a:spcBef>
              <a:buFont typeface="Arial"/>
              <a:buChar char="•"/>
            </a:pPr>
            <a:r>
              <a:rPr lang="en-US" sz="2851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Agregação virtual como canal de difusão</a:t>
            </a:r>
          </a:p>
          <a:p>
            <a:pPr algn="ctr" marL="0" indent="0" lvl="0">
              <a:lnSpc>
                <a:spcPts val="3991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327356" y="719539"/>
            <a:ext cx="10300792" cy="4423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3"/>
              </a:lnSpc>
            </a:pPr>
            <a:r>
              <a:rPr lang="en-US" sz="8153" spc="-44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Fundamentos Teóricos e Hipóteses</a:t>
            </a:r>
          </a:p>
          <a:p>
            <a:pPr algn="l" marL="0" indent="0" lvl="0">
              <a:lnSpc>
                <a:spcPts val="8643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876978" y="4743693"/>
            <a:ext cx="4445899" cy="1609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79148" indent="-489574" lvl="1">
              <a:lnSpc>
                <a:spcPts val="4172"/>
              </a:lnSpc>
              <a:buFont typeface="Arial"/>
              <a:buChar char="•"/>
            </a:pPr>
            <a:r>
              <a:rPr lang="en-US" b="true" sz="4535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Hipóteses principais:</a:t>
            </a:r>
          </a:p>
          <a:p>
            <a:pPr algn="ctr" marL="0" indent="0" lvl="0">
              <a:lnSpc>
                <a:spcPts val="4172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566347" y="6290349"/>
            <a:ext cx="5067161" cy="1994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15538" indent="-307769" lvl="1">
              <a:lnSpc>
                <a:spcPts val="3991"/>
              </a:lnSpc>
              <a:spcBef>
                <a:spcPct val="0"/>
              </a:spcBef>
              <a:buFont typeface="Arial"/>
              <a:buChar char="•"/>
            </a:pPr>
            <a:r>
              <a:rPr lang="en-US" sz="2851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IA</a:t>
            </a:r>
            <a:r>
              <a:rPr lang="en-US" sz="2851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 promove emprego total</a:t>
            </a:r>
          </a:p>
          <a:p>
            <a:pPr algn="ctr" marL="615538" indent="-307769" lvl="1">
              <a:lnSpc>
                <a:spcPts val="3991"/>
              </a:lnSpc>
              <a:spcBef>
                <a:spcPct val="0"/>
              </a:spcBef>
              <a:buFont typeface="Arial"/>
              <a:buChar char="•"/>
            </a:pPr>
            <a:r>
              <a:rPr lang="en-US" sz="2851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Aglomeração virtual aumenta o efeito positivo</a:t>
            </a:r>
          </a:p>
          <a:p>
            <a:pPr algn="ctr" marL="0" indent="0" lvl="0">
              <a:lnSpc>
                <a:spcPts val="3991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med">
    <p:cover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241992" y="-5572151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7" y="0"/>
                </a:lnTo>
                <a:lnTo>
                  <a:pt x="12055107" y="21431302"/>
                </a:lnTo>
                <a:lnTo>
                  <a:pt x="0" y="21431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696491"/>
            <a:ext cx="7671895" cy="1373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60"/>
              </a:lnSpc>
            </a:pPr>
            <a:r>
              <a:rPr lang="en-US" sz="6000" spc="-33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Dados Utilizados:</a:t>
            </a:r>
          </a:p>
          <a:p>
            <a:pPr algn="l" marL="0" indent="0" lvl="0">
              <a:lnSpc>
                <a:spcPts val="516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43441" y="4003321"/>
            <a:ext cx="8100559" cy="4706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37128" indent="-318564" lvl="1">
              <a:lnSpc>
                <a:spcPts val="4131"/>
              </a:lnSpc>
              <a:spcBef>
                <a:spcPct val="0"/>
              </a:spcBef>
              <a:buFont typeface="Arial"/>
              <a:buChar char="•"/>
            </a:pPr>
            <a:r>
              <a:rPr lang="en-US" sz="295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Painel d</a:t>
            </a:r>
            <a:r>
              <a:rPr lang="en-US" sz="2951" strike="noStrike" u="none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e 30 províncias, China (2006-2020)</a:t>
            </a:r>
          </a:p>
          <a:p>
            <a:pPr algn="just" marL="637128" indent="-318564" lvl="1">
              <a:lnSpc>
                <a:spcPts val="4131"/>
              </a:lnSpc>
              <a:spcBef>
                <a:spcPct val="0"/>
              </a:spcBef>
              <a:buFont typeface="Arial"/>
              <a:buChar char="•"/>
            </a:pPr>
            <a:r>
              <a:rPr lang="en-US" sz="2951" strike="noStrike" u="none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Fontes: IFR, estatísticas nacionais, registros locais</a:t>
            </a:r>
          </a:p>
          <a:p>
            <a:pPr algn="just" marL="637128" indent="-318564" lvl="1">
              <a:lnSpc>
                <a:spcPts val="4131"/>
              </a:lnSpc>
              <a:spcBef>
                <a:spcPct val="0"/>
              </a:spcBef>
              <a:buFont typeface="Arial"/>
              <a:buChar char="•"/>
            </a:pPr>
            <a:r>
              <a:rPr lang="en-US" sz="2951" strike="noStrike" u="none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Variável principal: densidade de robôs industriais instalada</a:t>
            </a:r>
          </a:p>
          <a:p>
            <a:pPr algn="just" marL="637128" indent="-318564" lvl="1">
              <a:lnSpc>
                <a:spcPts val="4131"/>
              </a:lnSpc>
              <a:spcBef>
                <a:spcPct val="0"/>
              </a:spcBef>
              <a:buFont typeface="Arial"/>
              <a:buChar char="•"/>
            </a:pPr>
            <a:r>
              <a:rPr lang="en-US" sz="2951" strike="noStrike" u="none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Variáveis de controle:</a:t>
            </a:r>
          </a:p>
          <a:p>
            <a:pPr algn="just">
              <a:lnSpc>
                <a:spcPts val="4131"/>
              </a:lnSpc>
              <a:spcBef>
                <a:spcPct val="0"/>
              </a:spcBef>
            </a:pPr>
            <a:r>
              <a:rPr lang="en-US" sz="2951" strike="noStrike" u="none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PIB, urbanização, gastos públicos, infraestrutura digital, custos de mão de obra</a:t>
            </a:r>
          </a:p>
          <a:p>
            <a:pPr algn="just" marL="0" indent="0" lvl="0">
              <a:lnSpc>
                <a:spcPts val="4131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57716"/>
            <a:ext cx="7886227" cy="1008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60"/>
              </a:lnSpc>
            </a:pPr>
            <a:r>
              <a:rPr lang="en-US" b="true" sz="800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Metodologia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69546" y="2696491"/>
            <a:ext cx="7671895" cy="2021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60"/>
              </a:lnSpc>
            </a:pPr>
            <a:r>
              <a:rPr lang="en-US" sz="6000" spc="-33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Modelos Econométricos:</a:t>
            </a:r>
          </a:p>
          <a:p>
            <a:pPr algn="l" marL="0" indent="0" lvl="0">
              <a:lnSpc>
                <a:spcPts val="516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624570" y="4551706"/>
            <a:ext cx="8100559" cy="3658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37128" indent="-318564" lvl="1">
              <a:lnSpc>
                <a:spcPts val="4131"/>
              </a:lnSpc>
              <a:spcBef>
                <a:spcPct val="0"/>
              </a:spcBef>
              <a:buFont typeface="Arial"/>
              <a:buChar char="•"/>
            </a:pPr>
            <a:r>
              <a:rPr lang="en-US" sz="295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Modelo d</a:t>
            </a:r>
            <a:r>
              <a:rPr lang="en-US" sz="2951" strike="noStrike" u="none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e efeitos fixos bilaterais</a:t>
            </a:r>
          </a:p>
          <a:p>
            <a:pPr algn="just" marL="637128" indent="-318564" lvl="1">
              <a:lnSpc>
                <a:spcPts val="4131"/>
              </a:lnSpc>
              <a:spcBef>
                <a:spcPct val="0"/>
              </a:spcBef>
              <a:buFont typeface="Arial"/>
              <a:buChar char="•"/>
            </a:pPr>
            <a:r>
              <a:rPr lang="en-US" sz="2951" strike="noStrike" u="none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Método d</a:t>
            </a:r>
            <a:r>
              <a:rPr lang="en-US" sz="2951" strike="noStrike" u="none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e Mínimos Quadrados em duas etapas (2SLS)</a:t>
            </a:r>
          </a:p>
          <a:p>
            <a:pPr algn="just" marL="637128" indent="-318564" lvl="1">
              <a:lnSpc>
                <a:spcPts val="4131"/>
              </a:lnSpc>
              <a:spcBef>
                <a:spcPct val="0"/>
              </a:spcBef>
              <a:buFont typeface="Arial"/>
              <a:buChar char="•"/>
            </a:pPr>
            <a:r>
              <a:rPr lang="en-US" sz="2951" strike="noStrike" u="none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Instrumento: método “Bartik”</a:t>
            </a:r>
          </a:p>
          <a:p>
            <a:pPr algn="just" marL="637128" indent="-318564" lvl="1">
              <a:lnSpc>
                <a:spcPts val="4131"/>
              </a:lnSpc>
              <a:spcBef>
                <a:spcPct val="0"/>
              </a:spcBef>
              <a:buFont typeface="Arial"/>
              <a:buChar char="•"/>
            </a:pPr>
            <a:r>
              <a:rPr lang="en-US" sz="2951" strike="noStrike" u="none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Análise de heterogeneidade: impacto por setor, gênero, região</a:t>
            </a:r>
          </a:p>
          <a:p>
            <a:pPr algn="just" marL="0" indent="0" lvl="0">
              <a:lnSpc>
                <a:spcPts val="4131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med">
    <p:cover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92036" y="6764317"/>
            <a:ext cx="4525901" cy="2943631"/>
            <a:chOff x="0" y="0"/>
            <a:chExt cx="727203" cy="4729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27203" cy="472971"/>
            </a:xfrm>
            <a:custGeom>
              <a:avLst/>
              <a:gdLst/>
              <a:ahLst/>
              <a:cxnLst/>
              <a:rect r="r" b="b" t="t" l="l"/>
              <a:pathLst>
                <a:path h="472971" w="727203">
                  <a:moveTo>
                    <a:pt x="0" y="0"/>
                  </a:moveTo>
                  <a:lnTo>
                    <a:pt x="727203" y="0"/>
                  </a:lnTo>
                  <a:lnTo>
                    <a:pt x="727203" y="472971"/>
                  </a:lnTo>
                  <a:lnTo>
                    <a:pt x="0" y="472971"/>
                  </a:lnTo>
                  <a:close/>
                </a:path>
              </a:pathLst>
            </a:custGeom>
            <a:blipFill>
              <a:blip r:embed="rId3"/>
              <a:stretch>
                <a:fillRect l="0" t="-7657" r="0" b="-7657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884935" y="6764317"/>
            <a:ext cx="4525901" cy="2943631"/>
            <a:chOff x="0" y="0"/>
            <a:chExt cx="727203" cy="4729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27203" cy="472971"/>
            </a:xfrm>
            <a:custGeom>
              <a:avLst/>
              <a:gdLst/>
              <a:ahLst/>
              <a:cxnLst/>
              <a:rect r="r" b="b" t="t" l="l"/>
              <a:pathLst>
                <a:path h="472971" w="727203">
                  <a:moveTo>
                    <a:pt x="0" y="0"/>
                  </a:moveTo>
                  <a:lnTo>
                    <a:pt x="727203" y="0"/>
                  </a:lnTo>
                  <a:lnTo>
                    <a:pt x="727203" y="472971"/>
                  </a:lnTo>
                  <a:lnTo>
                    <a:pt x="0" y="472971"/>
                  </a:lnTo>
                  <a:close/>
                </a:path>
              </a:pathLst>
            </a:custGeom>
            <a:blipFill>
              <a:blip r:embed="rId4"/>
              <a:stretch>
                <a:fillRect l="0" t="-65170" r="0" b="-6517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577835" y="6764317"/>
            <a:ext cx="4525901" cy="2943631"/>
            <a:chOff x="0" y="0"/>
            <a:chExt cx="727203" cy="47297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27203" cy="472971"/>
            </a:xfrm>
            <a:custGeom>
              <a:avLst/>
              <a:gdLst/>
              <a:ahLst/>
              <a:cxnLst/>
              <a:rect r="r" b="b" t="t" l="l"/>
              <a:pathLst>
                <a:path h="472971" w="727203">
                  <a:moveTo>
                    <a:pt x="0" y="0"/>
                  </a:moveTo>
                  <a:lnTo>
                    <a:pt x="727203" y="0"/>
                  </a:lnTo>
                  <a:lnTo>
                    <a:pt x="727203" y="472971"/>
                  </a:lnTo>
                  <a:lnTo>
                    <a:pt x="0" y="472971"/>
                  </a:lnTo>
                  <a:close/>
                </a:path>
              </a:pathLst>
            </a:custGeom>
            <a:blipFill>
              <a:blip r:embed="rId5"/>
              <a:stretch>
                <a:fillRect l="0" t="-65386" r="0" b="-65386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507483" y="2003535"/>
            <a:ext cx="1042433" cy="845319"/>
          </a:xfrm>
          <a:custGeom>
            <a:avLst/>
            <a:gdLst/>
            <a:ahLst/>
            <a:cxnLst/>
            <a:rect r="r" b="b" t="t" l="l"/>
            <a:pathLst>
              <a:path h="845319" w="1042433">
                <a:moveTo>
                  <a:pt x="0" y="0"/>
                </a:moveTo>
                <a:lnTo>
                  <a:pt x="1042434" y="0"/>
                </a:lnTo>
                <a:lnTo>
                  <a:pt x="1042434" y="845319"/>
                </a:lnTo>
                <a:lnTo>
                  <a:pt x="0" y="8453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33331" y="3435036"/>
            <a:ext cx="5184605" cy="1353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0319" indent="-280159" lvl="1">
              <a:lnSpc>
                <a:spcPts val="3633"/>
              </a:lnSpc>
              <a:buFont typeface="Arial"/>
              <a:buChar char="•"/>
            </a:pPr>
            <a:r>
              <a:rPr lang="en-US" sz="2595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A</a:t>
            </a:r>
            <a:r>
              <a:rPr lang="en-US" sz="2595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umento na produtividade e diferenciação do trabalho</a:t>
            </a:r>
          </a:p>
          <a:p>
            <a:pPr algn="ctr">
              <a:lnSpc>
                <a:spcPts val="3633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7560906" y="443848"/>
            <a:ext cx="10727094" cy="206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40"/>
              </a:lnSpc>
            </a:pPr>
            <a:r>
              <a:rPr lang="en-US" sz="9000" spc="-495">
                <a:solidFill>
                  <a:srgbClr val="060E24"/>
                </a:solidFill>
                <a:latin typeface="Archivo Black"/>
                <a:ea typeface="Archivo Black"/>
                <a:cs typeface="Archivo Black"/>
                <a:sym typeface="Archivo Black"/>
              </a:rPr>
              <a:t>Resultados Gerais</a:t>
            </a:r>
          </a:p>
          <a:p>
            <a:pPr algn="l" marL="0" indent="0" lvl="0">
              <a:lnSpc>
                <a:spcPts val="774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688086" y="2253429"/>
            <a:ext cx="6351604" cy="1038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69288" indent="-334644" lvl="1">
              <a:lnSpc>
                <a:spcPts val="2665"/>
              </a:lnSpc>
              <a:buFont typeface="Arial"/>
              <a:buChar char="•"/>
            </a:pPr>
            <a:r>
              <a:rPr lang="en-US" sz="3099" spc="-170">
                <a:solidFill>
                  <a:srgbClr val="060E24"/>
                </a:solidFill>
                <a:latin typeface="Archivo Black"/>
                <a:ea typeface="Archivo Black"/>
                <a:cs typeface="Archivo Black"/>
                <a:sym typeface="Archivo Black"/>
              </a:rPr>
              <a:t>Impacto positivo do IA na criação de empregos:</a:t>
            </a:r>
          </a:p>
          <a:p>
            <a:pPr algn="ctr" marL="0" indent="0" lvl="0">
              <a:lnSpc>
                <a:spcPts val="2665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6884935" y="4689673"/>
            <a:ext cx="5280092" cy="1362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0318" indent="-280159" lvl="1">
              <a:lnSpc>
                <a:spcPts val="3633"/>
              </a:lnSpc>
              <a:spcBef>
                <a:spcPct val="0"/>
              </a:spcBef>
              <a:buFont typeface="Arial"/>
              <a:buChar char="•"/>
            </a:pPr>
            <a:r>
              <a:rPr lang="en-US" sz="2595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Ca</a:t>
            </a:r>
            <a:r>
              <a:rPr lang="en-US" sz="2595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pital profundo, divisão do trabalho</a:t>
            </a:r>
          </a:p>
          <a:p>
            <a:pPr algn="ctr" marL="0" indent="0" lvl="1">
              <a:lnSpc>
                <a:spcPts val="3633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6518473" y="3697991"/>
            <a:ext cx="6500255" cy="728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90881" indent="-345440" lvl="1">
              <a:lnSpc>
                <a:spcPts val="2752"/>
              </a:lnSpc>
              <a:buFont typeface="Arial"/>
              <a:buChar char="•"/>
            </a:pPr>
            <a:r>
              <a:rPr lang="en-US" sz="3200" spc="-176">
                <a:solidFill>
                  <a:srgbClr val="060E24"/>
                </a:solidFill>
                <a:latin typeface="Archivo Black"/>
                <a:ea typeface="Archivo Black"/>
                <a:cs typeface="Archivo Black"/>
                <a:sym typeface="Archivo Black"/>
              </a:rPr>
              <a:t>Mecanismos observados:</a:t>
            </a:r>
          </a:p>
          <a:p>
            <a:pPr algn="ctr" marL="0" indent="0" lvl="0">
              <a:lnSpc>
                <a:spcPts val="2752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3811968" y="4883591"/>
            <a:ext cx="4476032" cy="728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52"/>
              </a:lnSpc>
              <a:spcBef>
                <a:spcPct val="0"/>
              </a:spcBef>
            </a:pPr>
            <a:r>
              <a:rPr lang="en-US" sz="3200" spc="-176">
                <a:solidFill>
                  <a:srgbClr val="060E24"/>
                </a:solidFill>
                <a:latin typeface="Archivo Black"/>
                <a:ea typeface="Archivo Black"/>
                <a:cs typeface="Archivo Black"/>
                <a:sym typeface="Archivo Black"/>
              </a:rPr>
              <a:t>Robustez dos resultados: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924453" y="5809018"/>
            <a:ext cx="5184605" cy="438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3"/>
              </a:lnSpc>
            </a:pPr>
            <a:r>
              <a:rPr lang="en-US" sz="2595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C</a:t>
            </a:r>
            <a:r>
              <a:rPr lang="en-US" sz="2595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onsistentes com diferentes testes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6518473" y="3482661"/>
            <a:ext cx="1042433" cy="845319"/>
          </a:xfrm>
          <a:custGeom>
            <a:avLst/>
            <a:gdLst/>
            <a:ahLst/>
            <a:cxnLst/>
            <a:rect r="r" b="b" t="t" l="l"/>
            <a:pathLst>
              <a:path h="845319" w="1042433">
                <a:moveTo>
                  <a:pt x="0" y="0"/>
                </a:moveTo>
                <a:lnTo>
                  <a:pt x="1042433" y="0"/>
                </a:lnTo>
                <a:lnTo>
                  <a:pt x="1042433" y="845319"/>
                </a:lnTo>
                <a:lnTo>
                  <a:pt x="0" y="8453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415776" y="4737298"/>
            <a:ext cx="1042433" cy="845319"/>
          </a:xfrm>
          <a:custGeom>
            <a:avLst/>
            <a:gdLst/>
            <a:ahLst/>
            <a:cxnLst/>
            <a:rect r="r" b="b" t="t" l="l"/>
            <a:pathLst>
              <a:path h="845319" w="1042433">
                <a:moveTo>
                  <a:pt x="0" y="0"/>
                </a:moveTo>
                <a:lnTo>
                  <a:pt x="1042434" y="0"/>
                </a:lnTo>
                <a:lnTo>
                  <a:pt x="1042434" y="845318"/>
                </a:lnTo>
                <a:lnTo>
                  <a:pt x="0" y="845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cover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00204" y="5317353"/>
            <a:ext cx="8537675" cy="1001318"/>
            <a:chOff x="0" y="0"/>
            <a:chExt cx="2510274" cy="2944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10274" cy="294411"/>
            </a:xfrm>
            <a:custGeom>
              <a:avLst/>
              <a:gdLst/>
              <a:ahLst/>
              <a:cxnLst/>
              <a:rect r="r" b="b" t="t" l="l"/>
              <a:pathLst>
                <a:path h="294411" w="2510274">
                  <a:moveTo>
                    <a:pt x="0" y="0"/>
                  </a:moveTo>
                  <a:lnTo>
                    <a:pt x="2510274" y="0"/>
                  </a:lnTo>
                  <a:lnTo>
                    <a:pt x="2510274" y="294411"/>
                  </a:lnTo>
                  <a:lnTo>
                    <a:pt x="0" y="294411"/>
                  </a:lnTo>
                  <a:close/>
                </a:path>
              </a:pathLst>
            </a:custGeom>
            <a:solidFill>
              <a:srgbClr val="74BDC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2510274" cy="2848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633094" y="8473730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14110" y="-229107"/>
            <a:ext cx="8173890" cy="8702837"/>
          </a:xfrm>
          <a:custGeom>
            <a:avLst/>
            <a:gdLst/>
            <a:ahLst/>
            <a:cxnLst/>
            <a:rect r="r" b="b" t="t" l="l"/>
            <a:pathLst>
              <a:path h="8702837" w="8173890">
                <a:moveTo>
                  <a:pt x="0" y="0"/>
                </a:moveTo>
                <a:lnTo>
                  <a:pt x="8173890" y="0"/>
                </a:lnTo>
                <a:lnTo>
                  <a:pt x="8173890" y="8702837"/>
                </a:lnTo>
                <a:lnTo>
                  <a:pt x="0" y="87028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811279" y="-1453994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3"/>
                </a:lnTo>
                <a:lnTo>
                  <a:pt x="0" y="26804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261542" y="2858456"/>
            <a:ext cx="784823" cy="784823"/>
          </a:xfrm>
          <a:custGeom>
            <a:avLst/>
            <a:gdLst/>
            <a:ahLst/>
            <a:cxnLst/>
            <a:rect r="r" b="b" t="t" l="l"/>
            <a:pathLst>
              <a:path h="784823" w="784823">
                <a:moveTo>
                  <a:pt x="0" y="0"/>
                </a:moveTo>
                <a:lnTo>
                  <a:pt x="784823" y="0"/>
                </a:lnTo>
                <a:lnTo>
                  <a:pt x="784823" y="784823"/>
                </a:lnTo>
                <a:lnTo>
                  <a:pt x="0" y="7848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65174" y="6657164"/>
            <a:ext cx="8207735" cy="2601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0804" indent="-320402" lvl="1">
              <a:lnSpc>
                <a:spcPts val="4155"/>
              </a:lnSpc>
              <a:buFont typeface="Arial"/>
              <a:buChar char="•"/>
            </a:pPr>
            <a:r>
              <a:rPr lang="en-US" sz="2968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A tecnologia digital amplia o efeito de aglomeração industrial</a:t>
            </a:r>
          </a:p>
          <a:p>
            <a:pPr algn="just" marL="640804" indent="-320402" lvl="1">
              <a:lnSpc>
                <a:spcPts val="4155"/>
              </a:lnSpc>
              <a:buFont typeface="Arial"/>
              <a:buChar char="•"/>
            </a:pPr>
            <a:r>
              <a:rPr lang="en-US" sz="2968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Facilita conexão de trabalhadores, empresas e recursos</a:t>
            </a:r>
          </a:p>
          <a:p>
            <a:pPr algn="just" marL="0" indent="0" lvl="0">
              <a:lnSpc>
                <a:spcPts val="4155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630471"/>
            <a:ext cx="7389992" cy="4187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46"/>
              </a:lnSpc>
            </a:pPr>
            <a:r>
              <a:rPr lang="en-US" sz="8312" spc="-457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Canal de Aglomeração Virtual</a:t>
            </a:r>
          </a:p>
          <a:p>
            <a:pPr algn="l" marL="0" indent="0" lvl="0">
              <a:lnSpc>
                <a:spcPts val="8146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565732"/>
            <a:ext cx="6856063" cy="1148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52299" indent="-476149" lvl="1">
              <a:lnSpc>
                <a:spcPts val="4499"/>
              </a:lnSpc>
              <a:buFont typeface="Arial"/>
              <a:buChar char="•"/>
            </a:pPr>
            <a:r>
              <a:rPr lang="en-US" b="true" sz="4410" spc="-24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Explicação:</a:t>
            </a:r>
          </a:p>
          <a:p>
            <a:pPr algn="l" marL="0" indent="0" lvl="0">
              <a:lnSpc>
                <a:spcPts val="449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1680936" y="4126922"/>
            <a:ext cx="5040238" cy="1362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0318" indent="-280159" lvl="1">
              <a:lnSpc>
                <a:spcPts val="3633"/>
              </a:lnSpc>
              <a:spcBef>
                <a:spcPct val="0"/>
              </a:spcBef>
              <a:buFont typeface="Arial"/>
              <a:buChar char="•"/>
            </a:pPr>
            <a:r>
              <a:rPr lang="en-US" sz="2595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C</a:t>
            </a:r>
            <a:r>
              <a:rPr lang="en-US" sz="2595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ontribui para aumento do emprego na economia digital</a:t>
            </a:r>
          </a:p>
          <a:p>
            <a:pPr algn="ctr" marL="0" indent="0" lvl="1">
              <a:lnSpc>
                <a:spcPts val="3633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2261542" y="3056672"/>
            <a:ext cx="6856063" cy="586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52299" indent="-476149" lvl="1">
              <a:lnSpc>
                <a:spcPts val="4499"/>
              </a:lnSpc>
              <a:buFont typeface="Arial"/>
              <a:buChar char="•"/>
            </a:pPr>
            <a:r>
              <a:rPr lang="en-US" b="true" sz="4410" spc="-24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Resultado:</a:t>
            </a:r>
          </a:p>
        </p:txBody>
      </p:sp>
    </p:spTree>
  </p:cSld>
  <p:clrMapOvr>
    <a:masterClrMapping/>
  </p:clrMapOvr>
  <p:transition spd="med">
    <p:cover dir="d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3849424" y="-5572151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8" y="0"/>
                </a:lnTo>
                <a:lnTo>
                  <a:pt x="12055108" y="21431302"/>
                </a:lnTo>
                <a:lnTo>
                  <a:pt x="0" y="21431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503849"/>
            <a:ext cx="14373091" cy="1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9304" indent="-314652" lvl="1">
              <a:lnSpc>
                <a:spcPts val="4080"/>
              </a:lnSpc>
              <a:buFont typeface="Arial"/>
              <a:buChar char="•"/>
            </a:pPr>
            <a:r>
              <a:rPr lang="en-US" sz="2914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Setor Industrial: setores de mao de obra intensiva absorvem mais empregos, e setores mais capitalizados e tecnologicos possuem efeitos positivos.</a:t>
            </a:r>
          </a:p>
          <a:p>
            <a:pPr algn="just" marL="0" indent="0" lvl="0">
              <a:lnSpc>
                <a:spcPts val="408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696860" y="1502136"/>
            <a:ext cx="10043223" cy="3158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46"/>
              </a:lnSpc>
            </a:pPr>
            <a:r>
              <a:rPr lang="en-US" sz="8312" spc="-457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Heterogeneidade dos Efeitos</a:t>
            </a:r>
          </a:p>
          <a:p>
            <a:pPr algn="l" marL="0" indent="0" lvl="0">
              <a:lnSpc>
                <a:spcPts val="8146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038417" y="0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5696733"/>
            <a:ext cx="14373091" cy="1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9304" indent="-314652" lvl="1">
              <a:lnSpc>
                <a:spcPts val="4080"/>
              </a:lnSpc>
              <a:buFont typeface="Arial"/>
              <a:buChar char="•"/>
            </a:pPr>
            <a:r>
              <a:rPr lang="en-US" sz="2914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Gênero: Mulheres possuem benefícios a mais na obtenção de novas oportunidades, devido a flexibilidade proporcionada por empregos digitais e formas de trabalho mais flexíveis.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471820"/>
            <a:ext cx="14373091" cy="1017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9304" indent="-314652" lvl="1">
              <a:lnSpc>
                <a:spcPts val="4080"/>
              </a:lnSpc>
              <a:buFont typeface="Arial"/>
              <a:buChar char="•"/>
            </a:pPr>
            <a:r>
              <a:rPr lang="en-US" sz="2914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Região: Efeitos positivos são mais evidentes em regiões com maior desenvolvimento digital e infraestrutura.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986763"/>
            <a:ext cx="13025447" cy="62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4884" indent="-387442" lvl="1">
              <a:lnSpc>
                <a:spcPts val="5024"/>
              </a:lnSpc>
              <a:buFont typeface="Arial"/>
              <a:buChar char="•"/>
            </a:pPr>
            <a:r>
              <a:rPr lang="en-US" b="true" sz="3589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Desmistificando o impacto da IA:</a:t>
            </a:r>
          </a:p>
          <a:p>
            <a:pPr algn="just">
              <a:lnSpc>
                <a:spcPts val="5024"/>
              </a:lnSpc>
            </a:pPr>
            <a:r>
              <a:rPr lang="en-US" sz="358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Não substitui empregos em grande escala.</a:t>
            </a:r>
          </a:p>
          <a:p>
            <a:pPr algn="just" marL="774884" indent="-387442" lvl="1">
              <a:lnSpc>
                <a:spcPts val="5024"/>
              </a:lnSpc>
              <a:buFont typeface="Arial"/>
              <a:buChar char="•"/>
            </a:pPr>
            <a:r>
              <a:rPr lang="en-US" b="true" sz="3589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Papel da digitalização:</a:t>
            </a:r>
          </a:p>
          <a:p>
            <a:pPr algn="just">
              <a:lnSpc>
                <a:spcPts val="5024"/>
              </a:lnSpc>
            </a:pPr>
            <a:r>
              <a:rPr lang="en-US" sz="358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Promove oportunidades, especialmente em países em desenvolvimento.</a:t>
            </a:r>
          </a:p>
          <a:p>
            <a:pPr algn="just" marL="774884" indent="-387442" lvl="1">
              <a:lnSpc>
                <a:spcPts val="5024"/>
              </a:lnSpc>
              <a:buFont typeface="Arial"/>
              <a:buChar char="•"/>
            </a:pPr>
            <a:r>
              <a:rPr lang="en-US" b="true" sz="3589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Recomendação de políticas:</a:t>
            </a:r>
          </a:p>
          <a:p>
            <a:pPr algn="just">
              <a:lnSpc>
                <a:spcPts val="5024"/>
              </a:lnSpc>
            </a:pPr>
            <a:r>
              <a:rPr lang="en-US" sz="358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Sistema de proteção social fortalecido.</a:t>
            </a:r>
          </a:p>
          <a:p>
            <a:pPr algn="just">
              <a:lnSpc>
                <a:spcPts val="5024"/>
              </a:lnSpc>
            </a:pPr>
            <a:r>
              <a:rPr lang="en-US" sz="358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Investimento em robôs domésticos.</a:t>
            </a:r>
          </a:p>
          <a:p>
            <a:pPr algn="just">
              <a:lnSpc>
                <a:spcPts val="5024"/>
              </a:lnSpc>
            </a:pPr>
            <a:r>
              <a:rPr lang="en-US" sz="358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Educação e capacitação ajustadas às novas demandas.</a:t>
            </a:r>
          </a:p>
          <a:p>
            <a:pPr algn="just" marL="0" indent="0" lvl="0">
              <a:lnSpc>
                <a:spcPts val="5024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0515932" y="263605"/>
            <a:ext cx="7539781" cy="2384590"/>
            <a:chOff x="0" y="0"/>
            <a:chExt cx="2216870" cy="7011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16870" cy="701125"/>
            </a:xfrm>
            <a:custGeom>
              <a:avLst/>
              <a:gdLst/>
              <a:ahLst/>
              <a:cxnLst/>
              <a:rect r="r" b="b" t="t" l="l"/>
              <a:pathLst>
                <a:path h="701125" w="2216870">
                  <a:moveTo>
                    <a:pt x="0" y="0"/>
                  </a:moveTo>
                  <a:lnTo>
                    <a:pt x="2216870" y="0"/>
                  </a:lnTo>
                  <a:lnTo>
                    <a:pt x="2216870" y="701125"/>
                  </a:lnTo>
                  <a:lnTo>
                    <a:pt x="0" y="701125"/>
                  </a:lnTo>
                  <a:close/>
                </a:path>
              </a:pathLst>
            </a:custGeom>
            <a:solidFill>
              <a:srgbClr val="74BDC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9525"/>
              <a:ext cx="2216870" cy="691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5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806825" y="368380"/>
            <a:ext cx="7248887" cy="3328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3"/>
              </a:lnSpc>
              <a:spcBef>
                <a:spcPct val="0"/>
              </a:spcBef>
            </a:pPr>
            <a:r>
              <a:rPr lang="en-US" sz="8153" spc="-44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Discussões e </a:t>
            </a:r>
            <a:r>
              <a:rPr lang="en-US" sz="8153" spc="-448" strike="noStrike" u="non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Implicações</a:t>
            </a:r>
          </a:p>
          <a:p>
            <a:pPr algn="l" marL="0" indent="0" lvl="0">
              <a:lnSpc>
                <a:spcPts val="8643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0" y="-311511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431269" y="7918089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cover dir="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DAGxr3LG_gk</dc:identifier>
  <dcterms:modified xsi:type="dcterms:W3CDTF">2011-08-01T06:04:30Z</dcterms:modified>
  <cp:revision>1</cp:revision>
  <dc:title>Apresentação Artigo</dc:title>
</cp:coreProperties>
</file>